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61" r:id="rId7"/>
    <p:sldId id="258" r:id="rId8"/>
    <p:sldId id="278" r:id="rId9"/>
    <p:sldId id="279" r:id="rId10"/>
    <p:sldId id="280" r:id="rId11"/>
    <p:sldId id="282" r:id="rId12"/>
    <p:sldId id="271" r:id="rId13"/>
    <p:sldId id="272" r:id="rId14"/>
    <p:sldId id="286" r:id="rId15"/>
    <p:sldId id="285" r:id="rId16"/>
    <p:sldId id="283" r:id="rId17"/>
    <p:sldId id="287" r:id="rId18"/>
    <p:sldId id="284" r:id="rId19"/>
    <p:sldId id="259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2" autoAdjust="0"/>
    <p:restoredTop sz="94660"/>
  </p:normalViewPr>
  <p:slideViewPr>
    <p:cSldViewPr>
      <p:cViewPr>
        <p:scale>
          <a:sx n="110" d="100"/>
          <a:sy n="110" d="100"/>
        </p:scale>
        <p:origin x="120" y="3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E00B8-0E8C-4967-A526-096BD1592597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5354C-DC86-44A4-B50C-61033267BB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1CC3C-93E4-43AE-8504-FCBC15D2CDED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2E376-462D-4688-99E1-8C6DBFAB9A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789DA-0089-4818-889D-5A538EACFF07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DC81B-1C10-492E-B696-ECE1CC701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35D43-55C3-4308-B6C5-3DD193E2CC6B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49380-3442-4097-9984-5A7FBA8627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D6075-867E-4B74-93DB-1D839AE966CA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7B8B9-E5CD-438A-A8B5-47F57F8787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C87DE-B4A2-4B72-9F13-DC542E84F92F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AE39C-7A94-47D6-921E-461E66ECEB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F4F3B-436B-4359-B0EF-70CBCF4621CA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D1B7B-7DAA-4368-AC1A-61BE997B3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73DFA-DD07-4AEF-9586-735F477B0938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5BAB1-79CC-4E89-9D52-66E1516273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E73B2-4553-4D00-99AA-B934327CEDA8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B57B4-F127-4CB9-A54A-ADDDAF89A7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1F199-51FA-4A0F-8993-5710D9B7739E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D2A8F-7DC5-462E-AC70-376A720F42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B9F6F-B2C6-41DA-9E3E-1E12A4F42C24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2DEBB-62D6-4DD0-9984-0D96CC23B8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0894EE-5E8A-4C3F-9032-2F344C973CF6}" type="datetimeFigureOut">
              <a:rPr lang="en-US"/>
              <a:pPr>
                <a:defRPr/>
              </a:pPr>
              <a:t>10/31/2014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4B56AD-42F6-4CFD-A9D6-6F564CA72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147002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Online Banking – </a:t>
            </a:r>
            <a:b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Credit Card Enhancements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019800"/>
            <a:ext cx="6400800" cy="685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Solution Architecture Overview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895600" y="5334000"/>
            <a:ext cx="35814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DMCEC-TEM-003-007-Business</a:t>
            </a:r>
            <a:r>
              <a:rPr kumimoji="0" lang="en-US" sz="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en-US" sz="800" b="0" i="0" u="none" strike="noStrike" kern="1200" cap="none" spc="0" normalizeH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SAD Example</a:t>
            </a:r>
            <a:r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Version</a:t>
            </a:r>
            <a:r>
              <a:rPr kumimoji="0" lang="en-US" sz="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2014-09-30</a:t>
            </a:r>
            <a:endParaRPr kumimoji="0" lang="en-US" sz="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Problem Statement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Limited credit card information is available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Credit Card information within Online Banking information can be twenty four (24) to seventy two (72) hours old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Customer must log on to an FDR portal to access additional card information, transaction history, statements and reward information</a:t>
            </a:r>
          </a:p>
          <a:p>
            <a:endParaRPr lang="en-US" dirty="0" smtClean="0">
              <a:solidFill>
                <a:schemeClr val="tx2">
                  <a:lumMod val="20000"/>
                  <a:lumOff val="80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Project Scope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Provide real-time First Niagara credit card summary and transaction history through online banking, mobile banking and CRM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Support transfers from internal First Niagara deposit accounts to First Niagara credit cards through online and mobile banking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Not in Scope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To address the existing original credit card account number issue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Statements and reward information will continue to only be available through the FDR portal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Changes to </a:t>
            </a:r>
            <a:r>
              <a:rPr lang="en-US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InterACT</a:t>
            </a:r>
            <a:endParaRPr lang="en-US" dirty="0" smtClean="0">
              <a:solidFill>
                <a:schemeClr val="tx2">
                  <a:lumMod val="20000"/>
                  <a:lumOff val="80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Architectural Value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24399"/>
          </a:xfrm>
        </p:spPr>
        <p:txBody>
          <a:bodyPr/>
          <a:lstStyle/>
          <a:p>
            <a:r>
              <a:rPr lang="en-US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Proposed design adheres to First Niagara’s Reference Architecture</a:t>
            </a:r>
          </a:p>
          <a:p>
            <a:r>
              <a:rPr lang="en-US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Peer review with other domain architects to ensure alignment </a:t>
            </a:r>
          </a:p>
          <a:p>
            <a:r>
              <a:rPr lang="en-US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Identified common components to be reused in future initiatives (Online Banking Replacement, etc).</a:t>
            </a:r>
          </a:p>
          <a:p>
            <a:r>
              <a:rPr lang="en-US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Designs contribute to support team’s procedures and knowledge base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Architectural Achievements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Build reusable credit card summary and transaction detail services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Expand our ESB capabilities to support the WSDL/HTTPS consumer facing protocol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Reuse of existing branch transfer process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Architectural Drivers</a:t>
            </a:r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457200" y="1219200"/>
            <a:ext cx="3810000" cy="4525963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Assumptions</a:t>
            </a:r>
          </a:p>
          <a:p>
            <a:pPr lvl="1"/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No change to existing ACI/MISER connectivity</a:t>
            </a:r>
          </a:p>
          <a:p>
            <a:pPr lvl="1"/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No change to existing FDR/FNFG file transfers</a:t>
            </a:r>
          </a:p>
          <a:p>
            <a:pPr lvl="1"/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Existing ACI/FNFG connectivity expected to support additional traffic</a:t>
            </a:r>
          </a:p>
          <a:p>
            <a:pPr lvl="1"/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Becoming PCI compliant is not a deliverable of this project</a:t>
            </a:r>
          </a:p>
          <a:p>
            <a:pPr eaLnBrk="1" hangingPunct="1"/>
            <a:r>
              <a:rPr 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Constraints</a:t>
            </a:r>
          </a:p>
          <a:p>
            <a:pPr lvl="1"/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Time</a:t>
            </a:r>
          </a:p>
          <a:p>
            <a:pPr lvl="1"/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Cost</a:t>
            </a: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4648200" y="1219200"/>
            <a:ext cx="365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Opportunities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Build reusable credit card summary and transaction detail services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lang="en-US" sz="1600" noProof="0" dirty="0" smtClean="0">
                <a:solidFill>
                  <a:schemeClr val="accent1">
                    <a:lumMod val="20000"/>
                    <a:lumOff val="80000"/>
                  </a:schemeClr>
                </a:solidFill>
                <a:cs typeface="Arial" charset="0"/>
              </a:rPr>
              <a:t>Expand ESB capabilities to support WSDL/HTTPS consumer facing protocol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Risks</a:t>
            </a:r>
          </a:p>
          <a:p>
            <a:pPr marL="742950" lvl="1" indent="-28575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cs typeface="Arial" charset="0"/>
              </a:rPr>
              <a:t>Original account number vs. latest plastic </a:t>
            </a:r>
          </a:p>
          <a:p>
            <a:pPr marL="742950" lvl="1" indent="-28575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cs typeface="Arial" charset="0"/>
              </a:rPr>
              <a:t>CBAL account data</a:t>
            </a:r>
          </a:p>
          <a:p>
            <a:pPr marL="742950" lvl="1" indent="-28575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cs typeface="Arial" charset="0"/>
              </a:rPr>
              <a:t>Solution is not PCI compliant</a:t>
            </a:r>
          </a:p>
          <a:p>
            <a:pPr marL="742950" lvl="1" indent="-28575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sz="1600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cs typeface="Arial" charset="0"/>
              </a:rPr>
              <a:t>InterACT</a:t>
            </a:r>
            <a:r>
              <a:rPr 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cs typeface="Arial" charset="0"/>
              </a:rPr>
              <a:t> will not receive updated information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3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382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rial" charset="0"/>
                <a:cs typeface="Arial" charset="0"/>
              </a:rPr>
              <a:t>Logical Overview</a:t>
            </a: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533"/>
            <a:ext cx="9144000" cy="5877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382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rial" charset="0"/>
                <a:cs typeface="Arial" charset="0"/>
              </a:rPr>
              <a:t>Component Overview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5928"/>
            <a:ext cx="9144000" cy="599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Resources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Vendors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FDR – credit card data and low level service provider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ACI – online banking development, web service provider for mobile banking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Fiserv – mobile banking development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ICC – integration service development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Catalyst – user interface design</a:t>
            </a:r>
          </a:p>
          <a:p>
            <a:pPr eaLnBrk="1" hangingPunct="1"/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First Niagara Resources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Business Involvement (Credit Card, Digital, Compliance)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Solution, Integration ,Infrastructure and Security Architecture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UI Design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QA Testing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Business Analyst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Project Management</a:t>
            </a:r>
          </a:p>
          <a:p>
            <a:pPr lvl="1"/>
            <a:r>
              <a:rPr lang="en-US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Online Banking Technical Support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Impacts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/>
          <a:lstStyle/>
          <a:p>
            <a:pPr lvl="0"/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Contact Center-  Awareness of the changes and how to handle from a customer inquiry</a:t>
            </a:r>
          </a:p>
          <a:p>
            <a:pPr lvl="0"/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FDR Contact Center- Awareness of the changes and how to handle from a customer inquiry</a:t>
            </a:r>
          </a:p>
          <a:p>
            <a:pPr lvl="0"/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Credit Card Processing- Potential volume changes due to transfer capability and research for any disputes</a:t>
            </a:r>
          </a:p>
          <a:p>
            <a:pPr lvl="0"/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Branches- Awareness of functionality</a:t>
            </a:r>
          </a:p>
          <a:p>
            <a:pPr lvl="0"/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cs typeface="Arial" charset="0"/>
              </a:rPr>
              <a:t>Online Banking Technical Support – Awareness of functionality and technical implementation</a:t>
            </a:r>
            <a:endParaRPr lang="en-US" sz="1600" dirty="0" smtClean="0">
              <a:solidFill>
                <a:schemeClr val="tx2">
                  <a:lumMod val="20000"/>
                  <a:lumOff val="80000"/>
                </a:schemeClr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Expected Volumes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800" y="1389556"/>
          <a:ext cx="8458200" cy="417304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828800"/>
                <a:gridCol w="4876800"/>
                <a:gridCol w="1752600"/>
              </a:tblGrid>
              <a:tr h="91725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User Base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smtClean="0"/>
                        <a:t>Number of Online Banking,</a:t>
                      </a:r>
                      <a:r>
                        <a:rPr lang="en-US" b="0" baseline="0" dirty="0" smtClean="0"/>
                        <a:t> Mobile Banking and CRM Users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~388,000</a:t>
                      </a:r>
                      <a:endParaRPr lang="en-US" b="0" dirty="0"/>
                    </a:p>
                  </a:txBody>
                  <a:tcPr/>
                </a:tc>
              </a:tr>
              <a:tr h="623356">
                <a:tc>
                  <a:txBody>
                    <a:bodyPr/>
                    <a:lstStyle/>
                    <a:p>
                      <a:r>
                        <a:rPr lang="en-US" dirty="0" smtClean="0"/>
                        <a:t>Expected</a:t>
                      </a:r>
                      <a:r>
                        <a:rPr lang="en-US" baseline="0" dirty="0" smtClean="0"/>
                        <a:t> Volumes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Credit Card Summary Requests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40,000 daily</a:t>
                      </a:r>
                      <a:endParaRPr lang="en-US" dirty="0"/>
                    </a:p>
                  </a:txBody>
                  <a:tcPr/>
                </a:tc>
              </a:tr>
              <a:tr h="49390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Credit Card Detail Requests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5,000 daily</a:t>
                      </a:r>
                      <a:endParaRPr lang="en-US" dirty="0"/>
                    </a:p>
                  </a:txBody>
                  <a:tcPr/>
                </a:tc>
              </a:tr>
              <a:tr h="49390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Credit Card Transfer</a:t>
                      </a:r>
                      <a:r>
                        <a:rPr lang="en-US" baseline="0" dirty="0" smtClean="0"/>
                        <a:t> Requests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1,000 daily</a:t>
                      </a:r>
                      <a:endParaRPr lang="en-US" dirty="0"/>
                    </a:p>
                  </a:txBody>
                  <a:tcPr/>
                </a:tc>
              </a:tr>
              <a:tr h="623356">
                <a:tc>
                  <a:txBody>
                    <a:bodyPr/>
                    <a:lstStyle/>
                    <a:p>
                      <a:r>
                        <a:rPr lang="en-US" dirty="0" smtClean="0"/>
                        <a:t>5 Year</a:t>
                      </a:r>
                      <a:r>
                        <a:rPr lang="en-US" baseline="0" dirty="0" smtClean="0"/>
                        <a:t> Projection (7% YOY)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Credit Card Summary Requests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54,000 daily</a:t>
                      </a:r>
                      <a:endParaRPr lang="en-US" dirty="0"/>
                    </a:p>
                  </a:txBody>
                  <a:tcPr/>
                </a:tc>
              </a:tr>
              <a:tr h="49390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Credit Card Detail Requests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7,100 daily</a:t>
                      </a:r>
                      <a:endParaRPr lang="en-US" dirty="0"/>
                    </a:p>
                  </a:txBody>
                  <a:tcPr/>
                </a:tc>
              </a:tr>
              <a:tr h="49390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Credit Card Transfer</a:t>
                      </a:r>
                      <a:r>
                        <a:rPr lang="en-US" baseline="0" dirty="0" smtClean="0"/>
                        <a:t> Requests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1,350 daily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Service Levels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800" y="1389556"/>
          <a:ext cx="8458200" cy="305773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828800"/>
                <a:gridCol w="4876800"/>
                <a:gridCol w="1752600"/>
              </a:tblGrid>
              <a:tr h="515444">
                <a:tc>
                  <a:txBody>
                    <a:bodyPr/>
                    <a:lstStyle/>
                    <a:p>
                      <a:r>
                        <a:rPr lang="en-US" b="0" dirty="0" smtClean="0"/>
                        <a:t>Performance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smtClean="0"/>
                        <a:t>Real-Time</a:t>
                      </a:r>
                      <a:r>
                        <a:rPr lang="en-US" b="0" baseline="0" dirty="0" smtClean="0"/>
                        <a:t> Credit Card Services Response Time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&lt; 1 second</a:t>
                      </a:r>
                      <a:endParaRPr lang="en-US" b="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 smtClean="0"/>
                        <a:t>Availability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Operating Hours Required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24/7</a:t>
                      </a:r>
                      <a:endParaRPr lang="en-US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Maintenance Hours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 be scheduled</a:t>
                      </a:r>
                      <a:endParaRPr lang="en-US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FDR Service Availability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99.5% uptime </a:t>
                      </a:r>
                      <a:r>
                        <a:rPr lang="en-US" smtClean="0"/>
                        <a:t>+ planned </a:t>
                      </a:r>
                      <a:r>
                        <a:rPr lang="en-US" dirty="0" smtClean="0"/>
                        <a:t>o</a:t>
                      </a:r>
                      <a:r>
                        <a:rPr lang="en-US" smtClean="0"/>
                        <a:t>utages</a:t>
                      </a:r>
                      <a:endParaRPr lang="en-US" dirty="0"/>
                    </a:p>
                  </a:txBody>
                  <a:tcPr/>
                </a:tc>
              </a:tr>
              <a:tr h="49390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FDR</a:t>
                      </a:r>
                      <a:r>
                        <a:rPr lang="en-US" baseline="0" dirty="0" smtClean="0"/>
                        <a:t> Service Connectivity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Secure</a:t>
                      </a:r>
                      <a:r>
                        <a:rPr lang="en-US" baseline="0" dirty="0" smtClean="0"/>
                        <a:t> Internet</a:t>
                      </a:r>
                      <a:endParaRPr lang="en-US" dirty="0"/>
                    </a:p>
                  </a:txBody>
                  <a:tcPr/>
                </a:tc>
              </a:tr>
              <a:tr h="493907">
                <a:tc>
                  <a:txBody>
                    <a:bodyPr/>
                    <a:lstStyle/>
                    <a:p>
                      <a:r>
                        <a:rPr lang="en-US" dirty="0" smtClean="0"/>
                        <a:t>Reliability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Recovery</a:t>
                      </a:r>
                      <a:r>
                        <a:rPr lang="en-US" baseline="0" dirty="0" smtClean="0"/>
                        <a:t> Time Objective (DR)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12-24 hours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Future Opportunities</a:t>
            </a:r>
          </a:p>
        </p:txBody>
      </p:sp>
      <p:sp>
        <p:nvSpPr>
          <p:cNvPr id="6" name="Content Placeholder 4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/>
          <a:lstStyle/>
          <a:p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Original credit card account number vs. latest plastic account number</a:t>
            </a:r>
          </a:p>
          <a:p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Online Banking payment due date vs. as of date on account summary</a:t>
            </a:r>
          </a:p>
          <a:p>
            <a:r>
              <a:rPr lang="en-US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</a:rPr>
              <a:t>Elimination of CBAL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92362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Questions?</a:t>
            </a:r>
            <a:b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n-US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Thank you!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MCEC-TEM-003-007-Business SAD Examp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<p:properties xmlns:p="http://schemas.microsoft.com/office/2006/metadata/properties" xmlns:xsi="http://www.w3.org/2001/XMLSchema-instance"><documentManagement><Active xmlns="$ListId:Project Documents;">true</Active><Document_x0020_Type xmlns="$ListId:Project Documents;">Solution Architecture Document (SAD)</Document_x0020_Type></documentManagement></p:properties>
</file>

<file path=customXml/item4.xml><?xml version="1.0" encoding="utf-8"?><ct:contentTypeSchema ct:_="" ma:_="" ma:contentTypeName="Project Site Document" ma:contentTypeID="0x0101002F049153F27A7342A818F5AF42B353A2" ma:contentTypeVersion="" ma:contentTypeDescription="" ma:contentTypeScope="" ma:versionID="ce47759f41b136097c5dda8af2c94061" xmlns:ct="http://schemas.microsoft.com/office/2006/metadata/contentType" xmlns:ma="http://schemas.microsoft.com/office/2006/metadata/properties/metaAttributes">
<xsd:schema targetNamespace="http://schemas.microsoft.com/office/2006/metadata/properties" ma:root="true" ma:fieldsID="07aaf7302732dedf5e62e8d7ebe70f6d" ns2:_="" xmlns:xsd="http://www.w3.org/2001/XMLSchema" xmlns:xs="http://www.w3.org/2001/XMLSchema" xmlns:p="http://schemas.microsoft.com/office/2006/metadata/properties" xmlns:ns2="$ListId:Project Documents;">
<xsd:import namespace="$ListId:Project Documents;"/>
<xsd:element name="properties">
<xsd:complexType>
<xsd:sequence>
<xsd:element name="documentManagement">
<xsd:complexType>
<xsd:all>
<xsd:element ref="ns2:Active" minOccurs="0"/>
<xsd:element ref="ns2:Document_x0020_Type" minOccurs="0"/>
</xsd:all>
</xsd:complexType>
</xsd:element>
</xsd:sequence>
</xsd:complexType>
</xsd:element>
</xsd:schema>
<xsd:schema targetNamespace="$ListId:Project Documents;" elementFormDefault="qualified" xmlns:xsd="http://www.w3.org/2001/XMLSchema" xmlns:xs="http://www.w3.org/2001/XMLSchema" xmlns:dms="http://schemas.microsoft.com/office/2006/documentManagement/types" xmlns:pc="http://schemas.microsoft.com/office/infopath/2007/PartnerControls">
<xsd:import namespace="http://schemas.microsoft.com/office/2006/documentManagement/types"/>
<xsd:import namespace="http://schemas.microsoft.com/office/infopath/2007/PartnerControls"/>
<xsd:element name="Active" ma:index="8" nillable="true" ma:displayName="Active" ma:default="1" ma:internalName="Active">
<xsd:simpleType>
<xsd:restriction base="dms:Boolean"/>
</xsd:simpleType>
</xsd:element>
<xsd:element name="Document_x0020_Type" ma:index="9" nillable="true" ma:displayName="Document Type" ma:format="Dropdown" ma:internalName="Document_x0020_Type">
<xsd:simpleType>
<xsd:restriction base="dms:Choice">
<xsd:enumeration value="Choose one..."/>
<xsd:enumeration value="Action Item Log"/>
<xsd:enumeration value="Agenda/ Meeting Minutes"/>
<xsd:enumeration value="Architecture Profile"/>
<xsd:enumeration value="Bill of Materials"/>
<xsd:enumeration value="Business Case (Presentation)"/>
<xsd:enumeration value="Business Requirements Document (BRD)"/>
<xsd:enumeration value="Change Request Log"/>
<xsd:enumeration value="Communications Plan"/>
<xsd:enumeration value="Compliance Doc"/>
<xsd:enumeration value="Contract"/>
<xsd:enumeration value="Conversion Doc"/>
<xsd:enumeration value="Data Sheet"/>
<xsd:enumeration value="Decisions / Issues Log"/>
<xsd:enumeration value="DR Plan"/>
<xsd:enumeration value="Estimate"/>
<xsd:enumeration value="Facilities Project Tracking"/>
<xsd:enumeration value="Financial Status Report"/>
<xsd:enumeration value="Implementation Plan"/>
<xsd:enumeration value="Info Security Form"/>
<xsd:enumeration value="Invoice"/>
<xsd:enumeration value="Legal Doc"/>
<xsd:enumeration value="Lessons Learned Document"/>
<xsd:enumeration value="Lessons Learned Survey"/>
<xsd:enumeration value="Org Chart"/>
<xsd:enumeration value="Other"/>
<xsd:enumeration value="Policy"/>
<xsd:enumeration value="Project Risk Rate Card"/>
<xsd:enumeration value="Project Schedule"/>
<xsd:enumeration value="Project Status Report"/>
<xsd:enumeration value="Project Timeline"/>
<xsd:enumeration value="Project Tracking"/>
<xsd:enumeration value="RFP"/>
<xsd:enumeration value="Risk Register"/>
<xsd:enumeration value="Roles and Responsibilities"/>
<xsd:enumeration value="Scorecard"/>
<xsd:enumeration value="SDLC Document"/>
<xsd:enumeration value="Solution Architecture Document (SAD)"/>
<xsd:enumeration value="SOW"/>
<xsd:enumeration value="SOX Document"/>
<xsd:enumeration value="Supporting Financial Documents"/>
<xsd:enumeration value="Technical Design"/>
<xsd:enumeration value="Testing Documents"/>
<xsd:enumeration value="Traceability Matrix"/>
<xsd:enumeration value="Training Documents"/>
<xsd:enumeration value="User Guide"/>
<xsd:enumeration value="Vendor Documents"/>
<xsd:enumeration value="Vendor Evaluation"/>
<xsd:enumeration value="Vendor Risk Assessment"/>
</xsd:restriction>
</xsd:simpleType>
</xsd:element>
</xsd:schema>
<xsd:schema targetNamespace="http://schemas.openxmlformats.org/package/2006/metadata/core-properties" elementFormDefault="qualified" attributeFormDefault="unqualified" blockDefault="#all"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>
<xsd:import namespace="http://purl.org/dc/elements/1.1/" schemaLocation="http://dublincore.org/schemas/xmls/qdc/2003/04/02/dc.xsd"/>
<xsd:import namespace="http://purl.org/dc/terms/" schemaLocation="http://dublincore.org/schemas/xmls/qdc/2003/04/02/dcterms.xsd"/>
<xsd:element name="coreProperties" type="CT_coreProperties"/>
<xsd:complexType name="CT_coreProperties">
<xsd:all>
<xsd:element ref="dc:creator" minOccurs="0" maxOccurs="1"/>
<xsd:element ref="dcterms:created" minOccurs="0" maxOccurs="1"/>
<xsd:element ref="dc:identifier" minOccurs="0" maxOccurs="1"/>
<xsd:element name="contentType" minOccurs="0" maxOccurs="1" type="xsd:string" ma:index="0" ma:displayName="Content Type"/>
<xsd:element ref="dc:title" minOccurs="0" maxOccurs="1" ma:index="4" ma:displayName="Title"/>
<xsd:element ref="dc:subject" minOccurs="0" maxOccurs="1"/>
<xsd:element ref="dc:description" minOccurs="0" maxOccurs="1"/>
<xsd:element name="keywords" minOccurs="0" maxOccurs="1" type="xsd:string"/>
<xsd:element ref="dc:language" minOccurs="0" maxOccurs="1"/>
<xsd:element name="category" minOccurs="0" maxOccurs="1" type="xsd:string"/>
<xsd:element name="version" minOccurs="0" maxOccurs="1" type="xsd:string"/>
<xsd:element name="revision" minOccurs="0" maxOccurs="1" type="xsd:string">
<xsd:annotation>
<xsd:documentation>
                        This value indicates the number of saves or revisions. The application is responsible for updating this value after each revision.
                    </xsd:documentation>
</xsd:annotation>
</xsd:element>
<xsd:element name="lastModifiedBy" minOccurs="0" maxOccurs="1" type="xsd:string"/>
<xsd:element ref="dcterms:modified" minOccurs="0" maxOccurs="1"/>
<xsd:element name="contentStatus" minOccurs="0" maxOccurs="1" type="xsd:string"/>
</xsd:all>
</xsd:complexType>
</xsd:schema>
<xs:schema targetNamespace="http://schemas.microsoft.com/office/infopath/2007/PartnerControls" elementFormDefault="qualified" attributeFormDefault="unqualified" xmlns:pc="http://schemas.microsoft.com/office/infopath/2007/PartnerControls" xmlns:xs="http://www.w3.org/2001/XMLSchema">
<xs:element name="Person">
<xs:complexType>
<xs:sequence>
<xs:element ref="pc:DisplayName" minOccurs="0"></xs:element>
<xs:element ref="pc:AccountId" minOccurs="0"></xs:element>
<xs:element ref="pc:AccountType" minOccurs="0"></xs:element>
</xs:sequence>
</xs:complexType>
</xs:element>
<xs:element name="DisplayName" type="xs:string"></xs:element>
<xs:element name="AccountId" type="xs:string"></xs:element>
<xs:element name="AccountType" type="xs:string"></xs:element>
<xs:element name="BDCAssociatedEntity">
<xs:complexType>
<xs:sequence>
<xs:element ref="pc:BDCEntity" minOccurs="0" maxOccurs="unbounded"></xs:element>
</xs:sequence>
<xs:attribute ref="pc:EntityNamespace"></xs:attribute>
<xs:attribute ref="pc:EntityName"></xs:attribute>
<xs:attribute ref="pc:SystemInstanceName"></xs:attribute>
<xs:attribute ref="pc:AssociationName"></xs:attribute>
</xs:complexType>
</xs:element>
<xs:attribute name="EntityNamespace" type="xs:string"></xs:attribute>
<xs:attribute name="EntityName" type="xs:string"></xs:attribute>
<xs:attribute name="SystemInstanceName" type="xs:string"></xs:attribute>
<xs:attribute name="AssociationName" type="xs:string"></xs:attribute>
<xs:element name="BDCEntity">
<xs:complexType>
<xs:sequence>
<xs:element ref="pc:EntityDisplayName" minOccurs="0"></xs:element>
<xs:element ref="pc:EntityInstanceReference" minOccurs="0"></xs:element>
<xs:element ref="pc:EntityId1" minOccurs="0"></xs:element>
<xs:element ref="pc:EntityId2" minOccurs="0"></xs:element>
<xs:element ref="pc:EntityId3" minOccurs="0"></xs:element>
<xs:element ref="pc:EntityId4" minOccurs="0"></xs:element>
<xs:element ref="pc:EntityId5" minOccurs="0"></xs:element>
</xs:sequence>
</xs:complexType>
</xs:element>
<xs:element name="EntityDisplayName" type="xs:string"></xs:element>
<xs:element name="EntityInstanceReference" type="xs:string"></xs:element>
<xs:element name="EntityId1" type="xs:string"></xs:element>
<xs:element name="EntityId2" type="xs:string"></xs:element>
<xs:element name="EntityId3" type="xs:string"></xs:element>
<xs:element name="EntityId4" type="xs:string"></xs:element>
<xs:element name="EntityId5" type="xs:string"></xs:element>
<xs:element name="Terms">
<xs:complexType>
<xs:sequence>
<xs:element ref="pc:TermInfo" minOccurs="0" maxOccurs="unbounded"></xs:element>
</xs:sequence>
</xs:complexType>
</xs:element>
<xs:element name="TermInfo">
<xs:complexType>
<xs:sequence>
<xs:element ref="pc:TermName" minOccurs="0"></xs:element>
<xs:element ref="pc:TermId" minOccurs="0"></xs:element>
</xs:sequence>
</xs:complexType>
</xs:element>
<xs:element name="TermName" type="xs:string"></xs:element>
<xs:element name="TermId" type="xs:string"></xs:element>
</xs:schema>
</ct:contentTypeSchema>
</file>

<file path=customXml/itemProps1.xml><?xml version="1.0" encoding="utf-8"?>
<ds:datastoreItem xmlns:ds="http://schemas.openxmlformats.org/officeDocument/2006/customXml" ds:itemID="{E15D1AF4-6B6F-474B-A58E-337C3E43848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F790B8-CA7A-4344-87A9-8587FA571DF2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03C12212-487B-4227-B72A-1F1F22AAD121}">
  <ds:schemaRefs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$ListId:Project Documents;"/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4.xml><?xml version="1.0" encoding="utf-8"?>
<ds:datastoreItem xmlns:ds="http://schemas.openxmlformats.org/officeDocument/2006/customXml" ds:itemID="{4F4AA5D6-DD4E-448F-8EB6-779939122A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$ListId:Project Documents;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497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DMCEC-TEM-003-007-Business SAD Example</vt:lpstr>
      <vt:lpstr>Online Banking –  Credit Card Enhancements</vt:lpstr>
      <vt:lpstr>Problem Statement</vt:lpstr>
      <vt:lpstr>Project Scope</vt:lpstr>
      <vt:lpstr>Not in Scope</vt:lpstr>
      <vt:lpstr>Architectural Value</vt:lpstr>
      <vt:lpstr>Architectural Achievements</vt:lpstr>
      <vt:lpstr>Architectural Drivers</vt:lpstr>
      <vt:lpstr>Logical Overview</vt:lpstr>
      <vt:lpstr>Component Overview</vt:lpstr>
      <vt:lpstr>Resources</vt:lpstr>
      <vt:lpstr>Impacts</vt:lpstr>
      <vt:lpstr>Expected Volumes</vt:lpstr>
      <vt:lpstr>Service Levels</vt:lpstr>
      <vt:lpstr>Future Opportunities</vt:lpstr>
      <vt:lpstr>Questions?  Thank you!</vt:lpstr>
    </vt:vector>
  </TitlesOfParts>
  <Company>First Niagara Financial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Banking –  Credit Card Enhancements</dc:title>
  <dc:creator>TMH</dc:creator>
  <cp:lastModifiedBy>TMH</cp:lastModifiedBy>
  <cp:revision>2</cp:revision>
  <dcterms:created xsi:type="dcterms:W3CDTF">2014-10-31T18:44:05Z</dcterms:created>
  <dcterms:modified xsi:type="dcterms:W3CDTF">2014-10-31T18:48:06Z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  <property fmtid="{D5CDD505-2E9C-101B-9397-08002B2CF9AE}" pid="3" name="xd_Signature">
    <vt:lpwstr/>
  </property>
  <property fmtid="{D5CDD505-2E9C-101B-9397-08002B2CF9AE}" pid="4" name="TemplateUrl">
    <vt:lpwstr/>
  </property>
  <property fmtid="{D5CDD505-2E9C-101B-9397-08002B2CF9AE}" pid="5" name="xd_ProgID">
    <vt:lpwstr/>
  </property>
  <property fmtid="{D5CDD505-2E9C-101B-9397-08002B2CF9AE}" pid="6" name="Order">
    <vt:lpwstr>5500.00000000000</vt:lpwstr>
  </property>
  <property fmtid="{D5CDD505-2E9C-101B-9397-08002B2CF9AE}" pid="7" name="ContentTypeId">
    <vt:lpwstr>0x0101002F049153F27A7342A818F5AF42B353A2</vt:lpwstr>
  </property>
</Properties>
</file>